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44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40.png" ContentType="image/png"/>
  <Override PartName="/ppt/media/image39.png" ContentType="image/png"/>
  <Override PartName="/ppt/media/image14.png" ContentType="image/png"/>
  <Override PartName="/ppt/media/image38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6.png" ContentType="image/png"/>
  <Override PartName="/ppt/media/image15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5.png" ContentType="image/png"/>
  <Override PartName="/ppt/media/image20.png" ContentType="image/png"/>
  <Override PartName="/ppt/media/image46.png" ContentType="image/png"/>
  <Override PartName="/ppt/media/image21.png" ContentType="image/png"/>
  <Override PartName="/ppt/media/image47.png" ContentType="image/png"/>
  <Override PartName="/ppt/media/image22.png" ContentType="image/png"/>
  <Override PartName="/ppt/media/image48.png" ContentType="image/png"/>
  <Override PartName="/ppt/media/image23.png" ContentType="image/png"/>
  <Override PartName="/ppt/media/image4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10.png" ContentType="image/png"/>
  <Override PartName="/ppt/media/image35.png" ContentType="image/png"/>
  <Override PartName="/ppt/media/image11.png" ContentType="image/png"/>
  <Override PartName="/ppt/media/image36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13.xml" ContentType="application/vnd.openxmlformats-officedocument.presentationml.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0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0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sr-Latn-RS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5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5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  <p:sp>
        <p:nvSpPr>
          <p:cNvPr id="35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sr-Latn-R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59.xml"/><Relationship Id="rId18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1.xml"/><Relationship Id="rId16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3.xml"/><Relationship Id="rId18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slideLayout" Target="../slideLayouts/slideLayout85.xml"/><Relationship Id="rId8" Type="http://schemas.openxmlformats.org/officeDocument/2006/relationships/slideLayout" Target="../slideLayouts/slideLayout86.xml"/><Relationship Id="rId9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93.xml"/><Relationship Id="rId16" Type="http://schemas.openxmlformats.org/officeDocument/2006/relationships/slideLayout" Target="../slideLayouts/slideLayout94.xml"/><Relationship Id="rId17" Type="http://schemas.openxmlformats.org/officeDocument/2006/relationships/slideLayout" Target="../slideLayouts/slideLayout95.xml"/><Relationship Id="rId18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040" cy="1980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sr-Latn-RS" sz="1800" spc="-1" strike="noStrike">
                <a:latin typeface="Arial"/>
              </a:rPr>
              <a:t>Click to edit the title text format</a:t>
            </a:r>
            <a:endParaRPr b="0" lang="sr-Latn-RS" sz="1800" spc="-1" strike="noStrike"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3200" spc="-1" strike="noStrike">
                <a:latin typeface="Arial"/>
              </a:rPr>
              <a:t>Click to edit the outline text format</a:t>
            </a:r>
            <a:endParaRPr b="0" lang="sr-Latn-R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2800" spc="-1" strike="noStrike">
                <a:latin typeface="Arial"/>
              </a:rPr>
              <a:t>Second Outline Level</a:t>
            </a:r>
            <a:endParaRPr b="0" lang="sr-Latn-R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400" spc="-1" strike="noStrike">
                <a:latin typeface="Arial"/>
              </a:rPr>
              <a:t>Third Outline Level</a:t>
            </a:r>
            <a:endParaRPr b="0" lang="sr-Latn-R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2000" spc="-1" strike="noStrike">
                <a:latin typeface="Arial"/>
              </a:rPr>
              <a:t>Fourth Outline Level</a:t>
            </a:r>
            <a:endParaRPr b="0" lang="sr-Latn-R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latin typeface="Arial"/>
              </a:rPr>
              <a:t>Fifth Outline Level</a:t>
            </a:r>
            <a:endParaRPr b="0" lang="sr-Latn-R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latin typeface="Arial"/>
              </a:rPr>
              <a:t>Sixth Outline Level</a:t>
            </a:r>
            <a:endParaRPr b="0" lang="sr-Latn-R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latin typeface="Arial"/>
              </a:rPr>
              <a:t>Seventh Outline Level</a:t>
            </a:r>
            <a:endParaRPr b="0" lang="sr-Latn-R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4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4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sr-Latn-RS" sz="4400" spc="-1" strike="noStrike">
                <a:latin typeface="Arial"/>
              </a:rPr>
              <a:t>Click to edit the title text format</a:t>
            </a:r>
            <a:endParaRPr b="0" lang="sr-Latn-RS" sz="4400" spc="-1" strike="noStrike"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3200" spc="-1" strike="noStrike">
                <a:latin typeface="Arial"/>
              </a:rPr>
              <a:t>Click to edit the outline text format</a:t>
            </a:r>
            <a:endParaRPr b="0" lang="sr-Latn-R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2800" spc="-1" strike="noStrike">
                <a:latin typeface="Arial"/>
              </a:rPr>
              <a:t>Second Outline Level</a:t>
            </a:r>
            <a:endParaRPr b="0" lang="sr-Latn-R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400" spc="-1" strike="noStrike">
                <a:latin typeface="Arial"/>
              </a:rPr>
              <a:t>Third Outline Level</a:t>
            </a:r>
            <a:endParaRPr b="0" lang="sr-Latn-R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2000" spc="-1" strike="noStrike">
                <a:latin typeface="Arial"/>
              </a:rPr>
              <a:t>Fourth Outline Level</a:t>
            </a:r>
            <a:endParaRPr b="0" lang="sr-Latn-R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latin typeface="Arial"/>
              </a:rPr>
              <a:t>Fifth Outline Level</a:t>
            </a:r>
            <a:endParaRPr b="0" lang="sr-Latn-R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latin typeface="Arial"/>
              </a:rPr>
              <a:t>Sixth Outline Level</a:t>
            </a:r>
            <a:endParaRPr b="0" lang="sr-Latn-R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latin typeface="Arial"/>
              </a:rPr>
              <a:t>Seventh Outline Level</a:t>
            </a:r>
            <a:endParaRPr b="0" lang="sr-Latn-R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89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1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92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93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sr-Latn-RS" sz="4400" spc="-1" strike="noStrike">
                <a:latin typeface="Arial"/>
              </a:rPr>
              <a:t>Click to edit the title text format</a:t>
            </a:r>
            <a:endParaRPr b="0" lang="sr-Latn-RS" sz="44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3200" spc="-1" strike="noStrike">
                <a:latin typeface="Arial"/>
              </a:rPr>
              <a:t>Click to edit the outline text format</a:t>
            </a:r>
            <a:endParaRPr b="0" lang="sr-Latn-R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2800" spc="-1" strike="noStrike">
                <a:latin typeface="Arial"/>
              </a:rPr>
              <a:t>Second Outline Level</a:t>
            </a:r>
            <a:endParaRPr b="0" lang="sr-Latn-R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400" spc="-1" strike="noStrike">
                <a:latin typeface="Arial"/>
              </a:rPr>
              <a:t>Third Outline Level</a:t>
            </a:r>
            <a:endParaRPr b="0" lang="sr-Latn-R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2000" spc="-1" strike="noStrike">
                <a:latin typeface="Arial"/>
              </a:rPr>
              <a:t>Fourth Outline Level</a:t>
            </a:r>
            <a:endParaRPr b="0" lang="sr-Latn-R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latin typeface="Arial"/>
              </a:rPr>
              <a:t>Fifth Outline Level</a:t>
            </a:r>
            <a:endParaRPr b="0" lang="sr-Latn-R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latin typeface="Arial"/>
              </a:rPr>
              <a:t>Sixth Outline Level</a:t>
            </a:r>
            <a:endParaRPr b="0" lang="sr-Latn-R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latin typeface="Arial"/>
              </a:rPr>
              <a:t>Seventh Outline Level</a:t>
            </a:r>
            <a:endParaRPr b="0" lang="sr-Latn-R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133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35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136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sr-Latn-RS" sz="4400" spc="-1" strike="noStrike">
                <a:latin typeface="Arial"/>
              </a:rPr>
              <a:t>Click to edit the title text format</a:t>
            </a:r>
            <a:endParaRPr b="0" lang="sr-Latn-RS" sz="4400" spc="-1" strike="noStrike">
              <a:latin typeface="Arial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3200" spc="-1" strike="noStrike">
                <a:latin typeface="Arial"/>
              </a:rPr>
              <a:t>Click to edit the outline text format</a:t>
            </a:r>
            <a:endParaRPr b="0" lang="sr-Latn-R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2800" spc="-1" strike="noStrike">
                <a:latin typeface="Arial"/>
              </a:rPr>
              <a:t>Second Outline Level</a:t>
            </a:r>
            <a:endParaRPr b="0" lang="sr-Latn-R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400" spc="-1" strike="noStrike">
                <a:latin typeface="Arial"/>
              </a:rPr>
              <a:t>Third Outline Level</a:t>
            </a:r>
            <a:endParaRPr b="0" lang="sr-Latn-R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2000" spc="-1" strike="noStrike">
                <a:latin typeface="Arial"/>
              </a:rPr>
              <a:t>Fourth Outline Level</a:t>
            </a:r>
            <a:endParaRPr b="0" lang="sr-Latn-R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latin typeface="Arial"/>
              </a:rPr>
              <a:t>Fifth Outline Level</a:t>
            </a:r>
            <a:endParaRPr b="0" lang="sr-Latn-R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latin typeface="Arial"/>
              </a:rPr>
              <a:t>Sixth Outline Level</a:t>
            </a:r>
            <a:endParaRPr b="0" lang="sr-Latn-R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latin typeface="Arial"/>
              </a:rPr>
              <a:t>Seventh Outline Level</a:t>
            </a:r>
            <a:endParaRPr b="0" lang="sr-Latn-R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177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79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180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sr-Latn-RS" sz="4400" spc="-1" strike="noStrike">
                <a:latin typeface="Arial"/>
              </a:rPr>
              <a:t>Click to edit the title text format</a:t>
            </a:r>
            <a:endParaRPr b="0" lang="sr-Latn-RS" sz="4400" spc="-1" strike="noStrike"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3200" spc="-1" strike="noStrike">
                <a:latin typeface="Arial"/>
              </a:rPr>
              <a:t>Click to edit the outline text format</a:t>
            </a:r>
            <a:endParaRPr b="0" lang="sr-Latn-R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2800" spc="-1" strike="noStrike">
                <a:latin typeface="Arial"/>
              </a:rPr>
              <a:t>Second Outline Level</a:t>
            </a:r>
            <a:endParaRPr b="0" lang="sr-Latn-R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400" spc="-1" strike="noStrike">
                <a:latin typeface="Arial"/>
              </a:rPr>
              <a:t>Third Outline Level</a:t>
            </a:r>
            <a:endParaRPr b="0" lang="sr-Latn-R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2000" spc="-1" strike="noStrike">
                <a:latin typeface="Arial"/>
              </a:rPr>
              <a:t>Fourth Outline Level</a:t>
            </a:r>
            <a:endParaRPr b="0" lang="sr-Latn-R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latin typeface="Arial"/>
              </a:rPr>
              <a:t>Fifth Outline Level</a:t>
            </a:r>
            <a:endParaRPr b="0" lang="sr-Latn-R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latin typeface="Arial"/>
              </a:rPr>
              <a:t>Sixth Outline Level</a:t>
            </a:r>
            <a:endParaRPr b="0" lang="sr-Latn-R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latin typeface="Arial"/>
              </a:rPr>
              <a:t>Seventh Outline Level</a:t>
            </a:r>
            <a:endParaRPr b="0" lang="sr-Latn-R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22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22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225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040" cy="1980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sr-Latn-RS" sz="1800" spc="-1" strike="noStrike">
                <a:latin typeface="Arial"/>
              </a:rPr>
              <a:t>Click to edit the title text format</a:t>
            </a:r>
            <a:endParaRPr b="0" lang="sr-Latn-RS" sz="18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1154880" y="3657600"/>
            <a:ext cx="4306320" cy="2361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latin typeface="Arial"/>
              </a:rPr>
              <a:t>Click to edit the outline text format</a:t>
            </a:r>
            <a:endParaRPr b="0" lang="sr-Latn-R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1800" spc="-1" strike="noStrike">
                <a:latin typeface="Arial"/>
              </a:rPr>
              <a:t>Second Outline Level</a:t>
            </a:r>
            <a:endParaRPr b="0" lang="sr-Latn-R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latin typeface="Arial"/>
              </a:rPr>
              <a:t>Third Outline Level</a:t>
            </a:r>
            <a:endParaRPr b="0" lang="sr-Latn-R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1800" spc="-1" strike="noStrike">
                <a:latin typeface="Arial"/>
              </a:rPr>
              <a:t>Fourth Outline Level</a:t>
            </a:r>
            <a:endParaRPr b="0" lang="sr-Latn-R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latin typeface="Arial"/>
              </a:rPr>
              <a:t>Fifth Outline Level</a:t>
            </a:r>
            <a:endParaRPr b="0" lang="sr-Latn-R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latin typeface="Arial"/>
              </a:rPr>
              <a:t>Sixth Outline Level</a:t>
            </a:r>
            <a:endParaRPr b="0" lang="sr-Latn-R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latin typeface="Arial"/>
              </a:rPr>
              <a:t>Seventh Outline Level</a:t>
            </a:r>
            <a:endParaRPr b="0" lang="sr-Latn-RS" sz="1800" spc="-1" strike="noStrike">
              <a:latin typeface="Arial"/>
            </a:endParaRP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5677200" y="3657600"/>
            <a:ext cx="4306320" cy="2361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latin typeface="Arial"/>
              </a:rPr>
              <a:t>Click to edit the outline text format</a:t>
            </a:r>
            <a:endParaRPr b="0" lang="sr-Latn-R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1800" spc="-1" strike="noStrike">
                <a:latin typeface="Arial"/>
              </a:rPr>
              <a:t>Second Outline Level</a:t>
            </a:r>
            <a:endParaRPr b="0" lang="sr-Latn-R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latin typeface="Arial"/>
              </a:rPr>
              <a:t>Third Outline Level</a:t>
            </a:r>
            <a:endParaRPr b="0" lang="sr-Latn-R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1800" spc="-1" strike="noStrike">
                <a:latin typeface="Arial"/>
              </a:rPr>
              <a:t>Fourth Outline Level</a:t>
            </a:r>
            <a:endParaRPr b="0" lang="sr-Latn-R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latin typeface="Arial"/>
              </a:rPr>
              <a:t>Fifth Outline Level</a:t>
            </a:r>
            <a:endParaRPr b="0" lang="sr-Latn-R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latin typeface="Arial"/>
              </a:rPr>
              <a:t>Sixth Outline Level</a:t>
            </a:r>
            <a:endParaRPr b="0" lang="sr-Latn-R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1800" spc="-1" strike="noStrike">
                <a:latin typeface="Arial"/>
              </a:rPr>
              <a:t>Seventh Outline Level</a:t>
            </a:r>
            <a:endParaRPr b="0" lang="sr-Latn-R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4" r:id="rId17"/>
    <p:sldLayoutId id="2147483725" r:id="rId18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26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26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270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040" cy="1980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sr-Latn-RS" sz="1800" spc="-1" strike="noStrike">
                <a:latin typeface="Arial"/>
              </a:rPr>
              <a:t>Click to edit the title text format</a:t>
            </a:r>
            <a:endParaRPr b="0" lang="sr-Latn-RS" sz="1800" spc="-1" strike="noStrike">
              <a:latin typeface="Arial"/>
            </a:endParaRP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3200" spc="-1" strike="noStrike">
                <a:latin typeface="Arial"/>
              </a:rPr>
              <a:t>Click to edit the outline text format</a:t>
            </a:r>
            <a:endParaRPr b="0" lang="sr-Latn-R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2800" spc="-1" strike="noStrike">
                <a:latin typeface="Arial"/>
              </a:rPr>
              <a:t>Second Outline Level</a:t>
            </a:r>
            <a:endParaRPr b="0" lang="sr-Latn-R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400" spc="-1" strike="noStrike">
                <a:latin typeface="Arial"/>
              </a:rPr>
              <a:t>Third Outline Level</a:t>
            </a:r>
            <a:endParaRPr b="0" lang="sr-Latn-R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2000" spc="-1" strike="noStrike">
                <a:latin typeface="Arial"/>
              </a:rPr>
              <a:t>Fourth Outline Level</a:t>
            </a:r>
            <a:endParaRPr b="0" lang="sr-Latn-R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latin typeface="Arial"/>
              </a:rPr>
              <a:t>Fifth Outline Level</a:t>
            </a:r>
            <a:endParaRPr b="0" lang="sr-Latn-R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latin typeface="Arial"/>
              </a:rPr>
              <a:t>Sixth Outline Level</a:t>
            </a:r>
            <a:endParaRPr b="0" lang="sr-Latn-R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latin typeface="Arial"/>
              </a:rPr>
              <a:t>Seventh Outline Level</a:t>
            </a:r>
            <a:endParaRPr b="0" lang="sr-Latn-R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310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311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2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313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314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sr-Latn-RS" sz="4400" spc="-1" strike="noStrike">
                <a:latin typeface="Arial"/>
              </a:rPr>
              <a:t>Click to edit the title text format</a:t>
            </a:r>
            <a:endParaRPr b="0" lang="sr-Latn-RS" sz="4400" spc="-1" strike="noStrike">
              <a:latin typeface="Arial"/>
            </a:endParaRP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3200" spc="-1" strike="noStrike">
                <a:latin typeface="Arial"/>
              </a:rPr>
              <a:t>Click to edit the outline text format</a:t>
            </a:r>
            <a:endParaRPr b="0" lang="sr-Latn-R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2800" spc="-1" strike="noStrike">
                <a:latin typeface="Arial"/>
              </a:rPr>
              <a:t>Second Outline Level</a:t>
            </a:r>
            <a:endParaRPr b="0" lang="sr-Latn-R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400" spc="-1" strike="noStrike">
                <a:latin typeface="Arial"/>
              </a:rPr>
              <a:t>Third Outline Level</a:t>
            </a:r>
            <a:endParaRPr b="0" lang="sr-Latn-R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sr-Latn-RS" sz="2000" spc="-1" strike="noStrike">
                <a:latin typeface="Arial"/>
              </a:rPr>
              <a:t>Fourth Outline Level</a:t>
            </a:r>
            <a:endParaRPr b="0" lang="sr-Latn-R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latin typeface="Arial"/>
              </a:rPr>
              <a:t>Fifth Outline Level</a:t>
            </a:r>
            <a:endParaRPr b="0" lang="sr-Latn-R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latin typeface="Arial"/>
              </a:rPr>
              <a:t>Sixth Outline Level</a:t>
            </a:r>
            <a:endParaRPr b="0" lang="sr-Latn-R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sr-Latn-RS" sz="2000" spc="-1" strike="noStrike">
                <a:latin typeface="Arial"/>
              </a:rPr>
              <a:t>Seventh Outline Level</a:t>
            </a:r>
            <a:endParaRPr b="0" lang="sr-Latn-R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  <p:sldLayoutId id="2147483751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6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877320" y="2376000"/>
            <a:ext cx="3603600" cy="179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sr-Latn-RS" sz="7200" spc="-1" strike="noStrike">
                <a:solidFill>
                  <a:srgbClr val="ebebeb"/>
                </a:solidFill>
                <a:latin typeface="Century Gothic"/>
              </a:rPr>
              <a:t>MIS</a:t>
            </a:r>
            <a:br/>
            <a:endParaRPr b="0" lang="sr-Latn-RS" sz="7200" spc="-1" strike="noStrike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877320" y="3172680"/>
            <a:ext cx="6153840" cy="48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sr-Latn-RS" sz="2400" spc="-1" strike="noStrike" cap="all">
                <a:solidFill>
                  <a:srgbClr val="acd433"/>
                </a:solidFill>
                <a:latin typeface="Century Gothic"/>
              </a:rPr>
              <a:t>Migrant integration system</a:t>
            </a:r>
            <a:endParaRPr b="0" lang="sr-Latn-RS" sz="2400" spc="-1" strike="noStrike">
              <a:latin typeface="Arial"/>
            </a:endParaRPr>
          </a:p>
        </p:txBody>
      </p:sp>
      <p:sp>
        <p:nvSpPr>
          <p:cNvPr id="355" name="CustomShape 3"/>
          <p:cNvSpPr/>
          <p:nvPr/>
        </p:nvSpPr>
        <p:spPr>
          <a:xfrm>
            <a:off x="936000" y="3694680"/>
            <a:ext cx="981540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i="1" lang="sr-Latn-R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Horizon 2020 Program</a:t>
            </a:r>
            <a:endParaRPr b="0" lang="sr-Latn-R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sr-Latn-R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Call: Addressing the challenge of migrant integration through ICT-enabled solutions </a:t>
            </a:r>
            <a:endParaRPr b="0" lang="sr-Latn-R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sr-Latn-R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576000" y="-288000"/>
            <a:ext cx="3400200" cy="14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sr-Latn-RS" sz="4200" spc="-1" strike="noStrike">
                <a:solidFill>
                  <a:srgbClr val="ebebeb"/>
                </a:solidFill>
                <a:latin typeface="Century Gothic"/>
              </a:rPr>
              <a:t>UPC</a:t>
            </a:r>
            <a:endParaRPr b="0" lang="sr-Latn-RS" sz="4200" spc="-1" strike="noStrike"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588240" y="1944360"/>
            <a:ext cx="3400200" cy="28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"/>
            </a:pPr>
            <a:r>
              <a:rPr b="0" lang="sr-Latn-RS" sz="1800" spc="-1" strike="noStrike">
                <a:solidFill>
                  <a:srgbClr val="ffffff"/>
                </a:solidFill>
                <a:latin typeface="Century Gothic"/>
              </a:rPr>
              <a:t>Najveći inženjerski univerzitet u Kataloniji</a:t>
            </a:r>
            <a:endParaRPr b="0" lang="sr-Latn-R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"/>
            </a:pPr>
            <a:r>
              <a:rPr b="0" lang="sr-Latn-RS" sz="1800" spc="-1" strike="noStrike">
                <a:solidFill>
                  <a:srgbClr val="ffffff"/>
                </a:solidFill>
                <a:latin typeface="Century Gothic"/>
              </a:rPr>
              <a:t>Jedan od najprestižnijih univerziteta u Evropi za tehničke nauke</a:t>
            </a:r>
            <a:endParaRPr b="0" lang="sr-Latn-R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sr-Latn-RS" sz="1800" spc="-1" strike="noStrike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6675480" y="-658080"/>
            <a:ext cx="4772160" cy="180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sr-Latn-R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Secure Link</a:t>
            </a:r>
            <a:endParaRPr b="0" lang="sr-Latn-RS" sz="4200" spc="-1" strike="noStrike">
              <a:latin typeface="Arial"/>
            </a:endParaRPr>
          </a:p>
        </p:txBody>
      </p:sp>
      <p:sp>
        <p:nvSpPr>
          <p:cNvPr id="384" name="CustomShape 4"/>
          <p:cNvSpPr/>
          <p:nvPr/>
        </p:nvSpPr>
        <p:spPr>
          <a:xfrm>
            <a:off x="6564960" y="1931400"/>
            <a:ext cx="5626080" cy="289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"/>
            </a:pPr>
            <a:r>
              <a:rPr b="0" lang="sr-Latn-R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Holandska kompanija</a:t>
            </a:r>
            <a:endParaRPr b="0" lang="sr-Latn-RS" sz="18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"/>
            </a:pPr>
            <a:r>
              <a:rPr b="0" lang="sr-Latn-R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Lider u oblasti sajber bezbednosti višestruko nagrađivana kompanija za sajber bezbednost</a:t>
            </a:r>
            <a:endParaRPr b="0" lang="sr-Latn-R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sr-Latn-RS" sz="1800" spc="-1" strike="noStrike">
              <a:latin typeface="Arial"/>
            </a:endParaRPr>
          </a:p>
        </p:txBody>
      </p:sp>
      <p:pic>
        <p:nvPicPr>
          <p:cNvPr id="385" name="" descr=""/>
          <p:cNvPicPr/>
          <p:nvPr/>
        </p:nvPicPr>
        <p:blipFill>
          <a:blip r:embed="rId1"/>
          <a:srcRect l="0" t="0" r="0" b="17281"/>
          <a:stretch/>
        </p:blipFill>
        <p:spPr>
          <a:xfrm>
            <a:off x="504000" y="3600000"/>
            <a:ext cx="4758480" cy="2952000"/>
          </a:xfrm>
          <a:prstGeom prst="rect">
            <a:avLst/>
          </a:prstGeom>
          <a:ln>
            <a:noFill/>
          </a:ln>
        </p:spPr>
      </p:pic>
      <p:pic>
        <p:nvPicPr>
          <p:cNvPr id="386" name="" descr=""/>
          <p:cNvPicPr/>
          <p:nvPr/>
        </p:nvPicPr>
        <p:blipFill>
          <a:blip r:embed="rId2"/>
          <a:stretch/>
        </p:blipFill>
        <p:spPr>
          <a:xfrm>
            <a:off x="6377760" y="3981240"/>
            <a:ext cx="5358240" cy="235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504000" y="288000"/>
            <a:ext cx="5760360" cy="12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sr-Latn-RS" sz="3600" spc="-1" strike="noStrike">
                <a:solidFill>
                  <a:srgbClr val="ebebeb"/>
                </a:solidFill>
                <a:latin typeface="Century Gothic"/>
              </a:rPr>
              <a:t>PREGLED PROJEKTA</a:t>
            </a:r>
            <a:endParaRPr b="0" lang="sr-Latn-RS" sz="3600" spc="-1" strike="noStrike"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588600" y="2023920"/>
            <a:ext cx="9851400" cy="388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Modul sa čitačem RFID kartica</a:t>
            </a:r>
            <a:endParaRPr b="0" lang="sr-Latn-R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Modul baze podataka</a:t>
            </a:r>
            <a:endParaRPr b="0" lang="sr-Latn-R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Modul za softver operatera</a:t>
            </a:r>
            <a:endParaRPr b="0" lang="sr-Latn-R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Back-end aplikacije</a:t>
            </a:r>
            <a:endParaRPr b="0" lang="sr-Latn-R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Grafički interfejs veb aplikacije</a:t>
            </a:r>
            <a:endParaRPr b="0" lang="sr-Latn-RS" sz="2000" spc="-1" strike="noStrike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1001"/>
              </a:spcBef>
            </a:pPr>
            <a:endParaRPr b="0" lang="sr-Latn-RS" sz="20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r-Latn-RS" sz="4200" spc="-1" strike="noStrike">
                <a:solidFill>
                  <a:srgbClr val="ebebeb"/>
                </a:solidFill>
                <a:latin typeface="Century Gothic"/>
              </a:rPr>
              <a:t>PREDLOG BUDŽETA</a:t>
            </a:r>
            <a:endParaRPr b="0" lang="sr-Latn-RS" sz="4200" spc="-1" strike="noStrike">
              <a:latin typeface="Arial"/>
            </a:endParaRPr>
          </a:p>
        </p:txBody>
      </p:sp>
      <p:graphicFrame>
        <p:nvGraphicFramePr>
          <p:cNvPr id="390" name="Table 2"/>
          <p:cNvGraphicFramePr/>
          <p:nvPr/>
        </p:nvGraphicFramePr>
        <p:xfrm>
          <a:off x="3611880" y="1743840"/>
          <a:ext cx="5486040" cy="340668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</a:tblGrid>
              <a:tr h="509760"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sr-Latn-RS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NAME OF EXPENSE</a:t>
                      </a:r>
                      <a:endParaRPr b="0" lang="sr-Latn-RS" sz="1600" spc="-1" strike="noStrike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sr-Latn-RS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AMOUNT</a:t>
                      </a:r>
                      <a:endParaRPr b="0" lang="sr-Latn-RS" sz="1600" spc="-1" strike="noStrike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</a:tr>
              <a:tr h="509760"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sr-Latn-RS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Staff costs</a:t>
                      </a:r>
                      <a:endParaRPr b="0" lang="sr-Latn-RS" sz="1600" spc="-1" strike="noStrike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sr-Latn-RS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562 900,00 €</a:t>
                      </a:r>
                      <a:endParaRPr b="0" lang="sr-Latn-RS" sz="1600" spc="-1" strike="noStrike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</a:tr>
              <a:tr h="509760"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sr-Latn-RS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Equipment costs</a:t>
                      </a:r>
                      <a:endParaRPr b="0" lang="sr-Latn-RS" sz="1600" spc="-1" strike="noStrike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sr-Latn-RS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378 057,00 €</a:t>
                      </a:r>
                      <a:endParaRPr b="0" lang="sr-Latn-RS" sz="1600" spc="-1" strike="noStrike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</a:tr>
              <a:tr h="509760"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sr-Latn-RS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indirect costs</a:t>
                      </a:r>
                      <a:endParaRPr b="0" lang="sr-Latn-RS" sz="1600" spc="-1" strike="noStrike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sr-Latn-RS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264 502,00 €</a:t>
                      </a:r>
                      <a:endParaRPr b="0" lang="sr-Latn-RS" sz="1600" spc="-1" strike="noStrike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</a:tr>
              <a:tr h="683640"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sr-Latn-RS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Travel costs</a:t>
                      </a:r>
                      <a:endParaRPr b="0" lang="sr-Latn-RS" sz="1600" spc="-1" strike="noStrike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sr-Latn-RS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117 050,00 €</a:t>
                      </a:r>
                      <a:endParaRPr b="0" lang="sr-Latn-RS" sz="1600" spc="-1" strike="noStrike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</a:tr>
              <a:tr h="684360">
                <a:tc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  <a:tc>
                  <a:txBody>
                    <a:bodyPr lIns="91080" rIns="9108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sr-Latn-RS" sz="1600" spc="-1" strike="noStrike">
                          <a:solidFill>
                            <a:srgbClr val="ffffff"/>
                          </a:solidFill>
                          <a:latin typeface="Century Gothic"/>
                          <a:ea typeface="Noto Sans CJK SC"/>
                        </a:rPr>
                        <a:t>1 407 509,00 </a:t>
                      </a:r>
                      <a:r>
                        <a:rPr b="0" lang="sr-Latn-RS" sz="16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€</a:t>
                      </a:r>
                      <a:endParaRPr b="0" lang="sr-Latn-RS" sz="1600" spc="-1" strike="noStrike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4014000" y="1332000"/>
            <a:ext cx="3815640" cy="198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sr-Latn-RS" sz="6600" spc="-1" strike="noStrike">
                <a:solidFill>
                  <a:srgbClr val="ebebeb"/>
                </a:solidFill>
                <a:latin typeface="Century Gothic"/>
              </a:rPr>
              <a:t>Pitanja?</a:t>
            </a:r>
            <a:endParaRPr b="0" lang="sr-Latn-RS" sz="6600" spc="-1" strike="noStrike">
              <a:latin typeface="Arial"/>
            </a:endParaRPr>
          </a:p>
        </p:txBody>
      </p:sp>
      <p:sp>
        <p:nvSpPr>
          <p:cNvPr id="392" name="CustomShape 2"/>
          <p:cNvSpPr/>
          <p:nvPr/>
        </p:nvSpPr>
        <p:spPr>
          <a:xfrm>
            <a:off x="536760" y="4018320"/>
            <a:ext cx="8825040" cy="161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sr-Latn-RS" sz="2000" spc="-1" strike="noStrike">
                <a:solidFill>
                  <a:srgbClr val="ffffff"/>
                </a:solidFill>
                <a:latin typeface="Century Gothic"/>
              </a:rPr>
              <a:t>Divjak Marko 0084/2017</a:t>
            </a:r>
            <a:endParaRPr b="0" lang="sr-Latn-R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sr-Latn-RS" sz="2000" spc="-1" strike="noStrike">
                <a:solidFill>
                  <a:srgbClr val="ffffff"/>
                </a:solidFill>
                <a:latin typeface="Century Gothic"/>
              </a:rPr>
              <a:t>Mitić Natalija 0085/2017</a:t>
            </a:r>
            <a:endParaRPr b="0" lang="sr-Latn-RS" sz="20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r-Latn-RS" sz="4200" spc="-1" strike="noStrike">
                <a:solidFill>
                  <a:srgbClr val="ebebeb"/>
                </a:solidFill>
                <a:latin typeface="Century Gothic"/>
              </a:rPr>
              <a:t>SADRŽAJ</a:t>
            </a:r>
            <a:br/>
            <a:endParaRPr b="0" lang="sr-Latn-RS" sz="4200" spc="-1" strike="noStrike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2000" spc="-1" strike="noStrike">
                <a:solidFill>
                  <a:srgbClr val="ffffff"/>
                </a:solidFill>
                <a:latin typeface="Century Gothic"/>
              </a:rPr>
              <a:t>Šta je MIS?</a:t>
            </a:r>
            <a:endParaRPr b="0" lang="sr-Latn-R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2000" spc="-1" strike="noStrike">
                <a:solidFill>
                  <a:srgbClr val="ffffff"/>
                </a:solidFill>
                <a:latin typeface="Century Gothic"/>
              </a:rPr>
              <a:t>Motivacija za projekat</a:t>
            </a:r>
            <a:endParaRPr b="0" lang="sr-Latn-R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2000" spc="-1" strike="noStrike">
                <a:solidFill>
                  <a:srgbClr val="ffffff"/>
                </a:solidFill>
                <a:latin typeface="Century Gothic"/>
              </a:rPr>
              <a:t>Ciljevi projekta</a:t>
            </a:r>
            <a:endParaRPr b="0" lang="sr-Latn-R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2000" spc="-1" strike="noStrike">
                <a:solidFill>
                  <a:srgbClr val="ffffff"/>
                </a:solidFill>
                <a:latin typeface="Century Gothic"/>
              </a:rPr>
              <a:t>Participanti</a:t>
            </a:r>
            <a:endParaRPr b="0" lang="sr-Latn-R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2000" spc="-1" strike="noStrike">
                <a:solidFill>
                  <a:srgbClr val="ffffff"/>
                </a:solidFill>
                <a:latin typeface="Century Gothic"/>
              </a:rPr>
              <a:t>Pregled projekta</a:t>
            </a:r>
            <a:endParaRPr b="0" lang="sr-Latn-R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2000" spc="-1" strike="noStrike">
                <a:solidFill>
                  <a:srgbClr val="ffffff"/>
                </a:solidFill>
                <a:latin typeface="Century Gothic"/>
              </a:rPr>
              <a:t>Pregled budžeta</a:t>
            </a:r>
            <a:endParaRPr b="0" lang="sr-Latn-R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2000" spc="-1" strike="noStrike">
                <a:solidFill>
                  <a:srgbClr val="ffffff"/>
                </a:solidFill>
                <a:latin typeface="Century Gothic"/>
              </a:rPr>
              <a:t>Pitanja?</a:t>
            </a:r>
            <a:endParaRPr b="0" lang="sr-Latn-RS" sz="2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382320" y="898200"/>
            <a:ext cx="4820040" cy="80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i="1" lang="sr-Latn-RS" sz="3600" spc="-1" strike="noStrike">
                <a:solidFill>
                  <a:srgbClr val="ebebeb"/>
                </a:solidFill>
                <a:latin typeface="Century Gothic"/>
              </a:rPr>
              <a:t>Šta je MIS?</a:t>
            </a:r>
            <a:endParaRPr b="0" lang="sr-Latn-RS" sz="3600" spc="-1" strike="noStrike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6941880" y="2060280"/>
            <a:ext cx="4764600" cy="410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</a:rPr>
              <a:t>MIS predstavlja projekat koji se bazira na poboljšanju načina integracije migranata u društvo</a:t>
            </a:r>
            <a:endParaRPr b="0" lang="sr-Latn-R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</a:rPr>
              <a:t>Ovaj sistem se sastoji iz dve komponente:</a:t>
            </a:r>
            <a:endParaRPr b="0" lang="sr-Latn-RS" sz="16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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</a:rPr>
              <a:t>Softverske: Veb-portala koji će omogućiti migrantima online pristup informacijama od značaja</a:t>
            </a:r>
            <a:endParaRPr b="0" lang="sr-Latn-RS" sz="16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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</a:rPr>
              <a:t>Hardverske: Čitač RFID kartica sa odgovarajućim softverom koji pristupa bazi podataka sa informacijama o migrantima</a:t>
            </a:r>
            <a:endParaRPr b="0" lang="sr-Latn-RS" sz="1600" spc="-1" strike="noStrike">
              <a:latin typeface="Arial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288000" y="2275200"/>
            <a:ext cx="6447960" cy="362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304920" y="366120"/>
            <a:ext cx="5605560" cy="14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i="1" lang="sr-Latn-RS" sz="3600" spc="-1" strike="noStrike">
                <a:solidFill>
                  <a:srgbClr val="ebebeb"/>
                </a:solidFill>
                <a:latin typeface="Century Gothic"/>
              </a:rPr>
              <a:t>Motivacija za projekat:</a:t>
            </a:r>
            <a:endParaRPr b="0" lang="sr-Latn-RS" sz="3600" spc="-1" strike="noStrike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304920" y="2189520"/>
            <a:ext cx="4317840" cy="383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</a:rPr>
              <a:t>Tokom poslednjih nekoliko godina može se primetiti porast u broju migranata, a posebno izbeglica. </a:t>
            </a:r>
            <a:endParaRPr b="0" lang="sr-Latn-R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</a:rPr>
              <a:t>Najveći problem je nemogućnost vođenja evidencije, odnosno registrovanja migranata čime im nije omogućena potpuna integracija u društvo</a:t>
            </a:r>
            <a:endParaRPr b="0" lang="sr-Latn-RS" sz="1600" spc="-1" strike="noStrike">
              <a:latin typeface="Arial"/>
            </a:endParaRPr>
          </a:p>
        </p:txBody>
      </p:sp>
      <p:pic>
        <p:nvPicPr>
          <p:cNvPr id="363" name="" descr=""/>
          <p:cNvPicPr/>
          <p:nvPr/>
        </p:nvPicPr>
        <p:blipFill>
          <a:blip r:embed="rId1"/>
          <a:stretch/>
        </p:blipFill>
        <p:spPr>
          <a:xfrm>
            <a:off x="4988520" y="1944000"/>
            <a:ext cx="6747480" cy="449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432000" y="0"/>
            <a:ext cx="3979800" cy="14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i="1" lang="sr-Latn-RS" sz="3600" spc="-1" strike="noStrike">
                <a:solidFill>
                  <a:srgbClr val="ebebeb"/>
                </a:solidFill>
                <a:latin typeface="Century Gothic"/>
              </a:rPr>
              <a:t>Ciljevi projekta:</a:t>
            </a:r>
            <a:endParaRPr b="0" lang="sr-Latn-RS" sz="36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5892840" y="1737360"/>
            <a:ext cx="4259160" cy="3950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</a:rPr>
              <a:t>Efikasnija integracija migranata u društvo</a:t>
            </a:r>
            <a:endParaRPr b="0" lang="sr-Latn-R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</a:rPr>
              <a:t>Efikasnije vođenje statistike</a:t>
            </a:r>
            <a:endParaRPr b="0" lang="sr-Latn-R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</a:rPr>
              <a:t>Pružanje migrantima mogućnosti za ostvarivanje prava</a:t>
            </a:r>
            <a:endParaRPr b="0" lang="sr-Latn-RS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b="0" lang="sr-Latn-RS" sz="1600" spc="-1" strike="noStrike">
                <a:solidFill>
                  <a:srgbClr val="ffffff"/>
                </a:solidFill>
                <a:latin typeface="Century Gothic"/>
              </a:rPr>
              <a:t>Formiranje baze migranata kojom bi se omogućilo ponovno stupanje u kontakt razdvojenih članova porodice</a:t>
            </a:r>
            <a:endParaRPr b="0" lang="sr-Latn-RS" sz="1600" spc="-1" strike="noStrike"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576000" y="1800000"/>
            <a:ext cx="4536000" cy="453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420840" y="914400"/>
            <a:ext cx="8825040" cy="107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i="1" lang="sr-Latn-RS" sz="3600" spc="-1" strike="noStrike">
                <a:solidFill>
                  <a:srgbClr val="ebebeb"/>
                </a:solidFill>
                <a:latin typeface="Century Gothic"/>
              </a:rPr>
              <a:t>Participanti</a:t>
            </a:r>
            <a:r>
              <a:rPr b="0" lang="sr-Latn-RS" sz="4000" spc="-1" strike="noStrike">
                <a:solidFill>
                  <a:srgbClr val="ebebeb"/>
                </a:solidFill>
                <a:latin typeface="Century Gothic"/>
              </a:rPr>
              <a:t>:</a:t>
            </a:r>
            <a:endParaRPr b="0" lang="sr-Latn-RS" sz="4000" spc="-1" strike="noStrike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3924000" y="2214360"/>
            <a:ext cx="6224040" cy="426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7200" indent="-456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Century Gothic"/>
              <a:buAutoNum type="arabicParenR"/>
            </a:pPr>
            <a:r>
              <a:rPr b="0" lang="sr-Latn-RS" sz="2000" spc="-1" strike="noStrike" cap="all">
                <a:solidFill>
                  <a:srgbClr val="acd433"/>
                </a:solidFill>
                <a:latin typeface="Century Gothic"/>
              </a:rPr>
              <a:t>ELEKTROTEHNIČKI FAKULTET U BEOGRADU</a:t>
            </a:r>
            <a:endParaRPr b="0" lang="sr-Latn-RS" sz="20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Century Gothic"/>
              <a:buAutoNum type="arabicParenR"/>
            </a:pPr>
            <a:r>
              <a:rPr b="0" lang="sr-Latn-RS" sz="2000" spc="-1" strike="noStrike" cap="all">
                <a:solidFill>
                  <a:srgbClr val="acd433"/>
                </a:solidFill>
                <a:latin typeface="Century Gothic"/>
              </a:rPr>
              <a:t>INTERNATIONAL ORGANIZATION FOR MIGRATION</a:t>
            </a:r>
            <a:endParaRPr b="0" lang="sr-Latn-RS" sz="20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Century Gothic"/>
              <a:buAutoNum type="arabicParenR"/>
            </a:pPr>
            <a:r>
              <a:rPr b="0" lang="sr-Latn-RS" sz="2000" spc="-1" strike="noStrike" cap="all">
                <a:solidFill>
                  <a:srgbClr val="acd433"/>
                </a:solidFill>
                <a:latin typeface="Century Gothic"/>
              </a:rPr>
              <a:t>ELATEC</a:t>
            </a:r>
            <a:endParaRPr b="0" lang="sr-Latn-RS" sz="20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Century Gothic"/>
              <a:buAutoNum type="arabicParenR"/>
            </a:pPr>
            <a:r>
              <a:rPr b="0" lang="sr-Latn-RS" sz="2000" spc="-1" strike="noStrike" cap="all">
                <a:solidFill>
                  <a:srgbClr val="acd433"/>
                </a:solidFill>
                <a:latin typeface="Century Gothic"/>
              </a:rPr>
              <a:t>United NATIONS HIGH COMMISSIONER FOR REFUGEES</a:t>
            </a:r>
            <a:endParaRPr b="0" lang="sr-Latn-RS" sz="20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Century Gothic"/>
              <a:buAutoNum type="arabicParenR"/>
            </a:pPr>
            <a:r>
              <a:rPr b="0" lang="sr-Latn-RS" sz="2000" spc="-1" strike="noStrike" cap="all">
                <a:solidFill>
                  <a:srgbClr val="acd433"/>
                </a:solidFill>
                <a:latin typeface="Century Gothic"/>
              </a:rPr>
              <a:t>POLITEHNIČKI UNIVERZITET KATALONIJE</a:t>
            </a:r>
            <a:endParaRPr b="0" lang="sr-Latn-RS" sz="2000" spc="-1" strike="noStrike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Century Gothic"/>
              <a:buAutoNum type="arabicParenR"/>
            </a:pPr>
            <a:r>
              <a:rPr b="0" lang="sr-Latn-RS" sz="2000" spc="-1" strike="noStrike" cap="all">
                <a:solidFill>
                  <a:srgbClr val="acd433"/>
                </a:solidFill>
                <a:latin typeface="Century Gothic"/>
              </a:rPr>
              <a:t>SECURE LINK</a:t>
            </a:r>
            <a:endParaRPr b="0" lang="sr-Latn-R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sr-Latn-RS" sz="20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Content Placeholder 6" descr=""/>
          <p:cNvPicPr/>
          <p:nvPr/>
        </p:nvPicPr>
        <p:blipFill>
          <a:blip r:embed="rId1"/>
          <a:stretch/>
        </p:blipFill>
        <p:spPr>
          <a:xfrm>
            <a:off x="504000" y="2444400"/>
            <a:ext cx="7488000" cy="3963600"/>
          </a:xfrm>
          <a:prstGeom prst="rect">
            <a:avLst/>
          </a:prstGeom>
          <a:ln>
            <a:noFill/>
          </a:ln>
        </p:spPr>
      </p:pic>
      <p:sp>
        <p:nvSpPr>
          <p:cNvPr id="370" name="CustomShape 1"/>
          <p:cNvSpPr/>
          <p:nvPr/>
        </p:nvSpPr>
        <p:spPr>
          <a:xfrm>
            <a:off x="163080" y="800280"/>
            <a:ext cx="120283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r-Latn-RS" sz="4200" spc="-1" strike="noStrike">
                <a:solidFill>
                  <a:srgbClr val="ebebeb"/>
                </a:solidFill>
                <a:latin typeface="Century Gothic"/>
              </a:rPr>
              <a:t>ELEKTROTEHNIČKI FAKULTET U </a:t>
            </a:r>
            <a:br/>
            <a:r>
              <a:rPr b="0" lang="sr-Latn-RS" sz="4200" spc="-1" strike="noStrike">
                <a:solidFill>
                  <a:srgbClr val="ebebeb"/>
                </a:solidFill>
                <a:latin typeface="Century Gothic"/>
              </a:rPr>
              <a:t>BEOGRADU</a:t>
            </a:r>
            <a:endParaRPr b="0" lang="sr-Latn-RS" sz="4200" spc="-1" strike="noStrike"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7795800" y="2575800"/>
            <a:ext cx="4395600" cy="374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1800" spc="-1" strike="noStrike">
                <a:solidFill>
                  <a:srgbClr val="ffffff"/>
                </a:solidFill>
                <a:latin typeface="Century Gothic"/>
              </a:rPr>
              <a:t>Lokacija: </a:t>
            </a:r>
            <a:r>
              <a:rPr b="0" i="1" lang="sr-Latn-RS" sz="1800" spc="-1" strike="noStrike">
                <a:solidFill>
                  <a:srgbClr val="ffffff"/>
                </a:solidFill>
                <a:latin typeface="Century Gothic"/>
              </a:rPr>
              <a:t>Beograd, Srbija</a:t>
            </a:r>
            <a:endParaRPr b="0" lang="sr-Latn-R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1800" spc="-1" strike="noStrike">
                <a:solidFill>
                  <a:srgbClr val="ffffff"/>
                </a:solidFill>
                <a:latin typeface="Century Gothic"/>
              </a:rPr>
              <a:t>Pokretač projekta</a:t>
            </a:r>
            <a:endParaRPr b="0" lang="sr-Latn-R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1800" spc="-1" strike="noStrike">
                <a:solidFill>
                  <a:srgbClr val="ffffff"/>
                </a:solidFill>
                <a:latin typeface="Century Gothic"/>
              </a:rPr>
              <a:t>Osnovan 1948.</a:t>
            </a:r>
            <a:endParaRPr b="0" lang="sr-Latn-R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1800" spc="-1" strike="noStrike">
                <a:solidFill>
                  <a:srgbClr val="ffffff"/>
                </a:solidFill>
                <a:latin typeface="Century Gothic"/>
              </a:rPr>
              <a:t>Dekan: dr Milo Tomašević</a:t>
            </a:r>
            <a:endParaRPr b="0" lang="sr-Latn-R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1800" spc="-1" strike="noStrike">
                <a:solidFill>
                  <a:srgbClr val="ffffff"/>
                </a:solidFill>
                <a:latin typeface="Century Gothic"/>
              </a:rPr>
              <a:t>U izradu projekta je uključeno više katedri:</a:t>
            </a:r>
            <a:endParaRPr b="0" lang="sr-Latn-RS" sz="1800" spc="-1" strike="noStrike">
              <a:latin typeface="Arial"/>
            </a:endParaRPr>
          </a:p>
          <a:p>
            <a:pPr lvl="3" marL="1600200" indent="-2278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1200" spc="-1" strike="noStrike">
                <a:solidFill>
                  <a:srgbClr val="ffffff"/>
                </a:solidFill>
                <a:latin typeface="Century Gothic"/>
              </a:rPr>
              <a:t>SI</a:t>
            </a:r>
            <a:endParaRPr b="0" lang="sr-Latn-RS" sz="1200" spc="-1" strike="noStrike">
              <a:latin typeface="Arial"/>
            </a:endParaRPr>
          </a:p>
          <a:p>
            <a:pPr lvl="3" marL="1600200" indent="-2278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1200" spc="-1" strike="noStrike">
                <a:solidFill>
                  <a:srgbClr val="ffffff"/>
                </a:solidFill>
                <a:latin typeface="Century Gothic"/>
              </a:rPr>
              <a:t>IR</a:t>
            </a:r>
            <a:endParaRPr b="0" lang="sr-Latn-RS" sz="1200" spc="-1" strike="noStrike">
              <a:latin typeface="Arial"/>
            </a:endParaRPr>
          </a:p>
          <a:p>
            <a:pPr lvl="3" marL="1600200" indent="-2278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1200" spc="-1" strike="noStrike">
                <a:solidFill>
                  <a:srgbClr val="ffffff"/>
                </a:solidFill>
                <a:latin typeface="Century Gothic"/>
              </a:rPr>
              <a:t>SIGNALI I SISTEMI</a:t>
            </a:r>
            <a:endParaRPr b="0" lang="sr-Latn-RS" sz="1200" spc="-1" strike="noStrike">
              <a:latin typeface="Arial"/>
            </a:endParaRPr>
          </a:p>
          <a:p>
            <a:pPr lvl="3" marL="1600200" indent="-2278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1200" spc="-1" strike="noStrike">
                <a:solidFill>
                  <a:srgbClr val="ffffff"/>
                </a:solidFill>
                <a:latin typeface="Century Gothic"/>
              </a:rPr>
              <a:t>ELEKTRONIKA </a:t>
            </a:r>
            <a:endParaRPr b="0" lang="sr-Latn-RS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sr-Latn-RS" sz="12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r-Latn-RS" sz="4200" spc="-1" strike="noStrike">
                <a:solidFill>
                  <a:srgbClr val="ebebeb"/>
                </a:solidFill>
                <a:latin typeface="Century Gothic"/>
              </a:rPr>
              <a:t>IOM</a:t>
            </a:r>
            <a:endParaRPr b="0" lang="sr-Latn-RS" sz="420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0" y="1434240"/>
            <a:ext cx="4623120" cy="54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1800" spc="-1" strike="noStrike">
                <a:solidFill>
                  <a:srgbClr val="ffffff"/>
                </a:solidFill>
                <a:latin typeface="Century Gothic"/>
              </a:rPr>
              <a:t>Međunarodna organizacija sa sedištem u Ženevi</a:t>
            </a:r>
            <a:endParaRPr b="0" lang="sr-Latn-R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1800" spc="-1" strike="noStrike">
                <a:solidFill>
                  <a:srgbClr val="ffffff"/>
                </a:solidFill>
                <a:latin typeface="Century Gothic"/>
              </a:rPr>
              <a:t>Glavni ciljevi su:</a:t>
            </a:r>
            <a:endParaRPr b="0" lang="sr-Latn-RS" sz="1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sr-Latn-RS" sz="1800" spc="-1" strike="noStrike">
                <a:solidFill>
                  <a:srgbClr val="ffffff"/>
                </a:solidFill>
                <a:latin typeface="Century Gothic"/>
              </a:rPr>
              <a:t>Pomoć migrantima</a:t>
            </a:r>
            <a:endParaRPr b="0" lang="sr-Latn-RS" sz="1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sr-Latn-RS" sz="1800" spc="-1" strike="noStrike">
                <a:solidFill>
                  <a:srgbClr val="ffffff"/>
                </a:solidFill>
                <a:latin typeface="Century Gothic"/>
              </a:rPr>
              <a:t>Produbljivanje znanja o migracijama</a:t>
            </a:r>
            <a:endParaRPr b="0" lang="sr-Latn-RS" sz="1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sr-Latn-RS" sz="1800" spc="-1" strike="noStrike">
                <a:solidFill>
                  <a:srgbClr val="ffffff"/>
                </a:solidFill>
                <a:latin typeface="Century Gothic"/>
              </a:rPr>
              <a:t>Podsticanje društvenog i ekonomskog razvoja preko migracija</a:t>
            </a:r>
            <a:endParaRPr b="0" lang="sr-Latn-RS" sz="1800" spc="-1" strike="noStrike">
              <a:latin typeface="Arial"/>
            </a:endParaRPr>
          </a:p>
          <a:p>
            <a:pPr lvl="1" marL="864000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sr-Latn-RS" sz="1800" spc="-1" strike="noStrike">
                <a:solidFill>
                  <a:srgbClr val="ffffff"/>
                </a:solidFill>
                <a:latin typeface="Century Gothic"/>
              </a:rPr>
              <a:t>Briga za ljudsko dostojanstvo i dobrobit migranata</a:t>
            </a:r>
            <a:endParaRPr b="0" lang="sr-Latn-RS" sz="1800" spc="-1" strike="noStrike">
              <a:latin typeface="Arial"/>
            </a:endParaRPr>
          </a:p>
        </p:txBody>
      </p:sp>
      <p:pic>
        <p:nvPicPr>
          <p:cNvPr id="374" name="" descr=""/>
          <p:cNvPicPr/>
          <p:nvPr/>
        </p:nvPicPr>
        <p:blipFill>
          <a:blip r:embed="rId1"/>
          <a:stretch/>
        </p:blipFill>
        <p:spPr>
          <a:xfrm>
            <a:off x="4889520" y="1944000"/>
            <a:ext cx="6918480" cy="360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452880" y="169560"/>
            <a:ext cx="35647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r-Latn-RS" sz="4200" spc="-1" strike="noStrike">
                <a:solidFill>
                  <a:srgbClr val="ebebeb"/>
                </a:solidFill>
                <a:latin typeface="Century Gothic"/>
              </a:rPr>
              <a:t>ELATEC</a:t>
            </a:r>
            <a:endParaRPr b="0" lang="sr-Latn-RS" sz="4200" spc="-1" strike="noStrike"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452880" y="1569960"/>
            <a:ext cx="4363200" cy="268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1800" spc="-1" strike="noStrike">
                <a:solidFill>
                  <a:srgbClr val="ffffff"/>
                </a:solidFill>
                <a:latin typeface="Century Gothic"/>
              </a:rPr>
              <a:t>Nemačka firma osnovana 1988. sa sedištem u blizini Minhena</a:t>
            </a:r>
            <a:endParaRPr b="0" lang="sr-Latn-R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1800" spc="-1" strike="noStrike">
                <a:solidFill>
                  <a:srgbClr val="ffffff"/>
                </a:solidFill>
                <a:latin typeface="Century Gothic"/>
              </a:rPr>
              <a:t>Industrijski lider u proizvodnji RFID sistema visokih performansi</a:t>
            </a:r>
            <a:endParaRPr b="0" lang="sr-Latn-RS" sz="1800" spc="-1" strike="noStrike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6787080" y="169560"/>
            <a:ext cx="356472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sr-Latn-RS" sz="4200" spc="-1" strike="noStrike">
                <a:solidFill>
                  <a:srgbClr val="ebebeb"/>
                </a:solidFill>
                <a:latin typeface="Century Gothic"/>
                <a:ea typeface="DejaVu Sans"/>
              </a:rPr>
              <a:t>UNHCR</a:t>
            </a:r>
            <a:endParaRPr b="0" lang="sr-Latn-RS" sz="4200" spc="-1" strike="noStrike">
              <a:latin typeface="Arial"/>
            </a:endParaRPr>
          </a:p>
        </p:txBody>
      </p:sp>
      <p:sp>
        <p:nvSpPr>
          <p:cNvPr id="378" name="CustomShape 4"/>
          <p:cNvSpPr/>
          <p:nvPr/>
        </p:nvSpPr>
        <p:spPr>
          <a:xfrm>
            <a:off x="6387840" y="1262880"/>
            <a:ext cx="4363200" cy="268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Osnovan 1950. u Ženevi od strane generalne skupštine OUN</a:t>
            </a:r>
            <a:endParaRPr b="0" lang="sr-Latn-R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b="0" lang="sr-Latn-RS" sz="18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Primarni cilj organizacije je zaštita prava izbeglica i njihova svakodnevna dobrobit.</a:t>
            </a:r>
            <a:endParaRPr b="0" lang="sr-Latn-RS" sz="1800" spc="-1" strike="noStrike">
              <a:latin typeface="Arial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1"/>
          <a:srcRect l="0" t="28841" r="0" b="29648"/>
          <a:stretch/>
        </p:blipFill>
        <p:spPr>
          <a:xfrm>
            <a:off x="288000" y="4032000"/>
            <a:ext cx="4858200" cy="2016000"/>
          </a:xfrm>
          <a:prstGeom prst="rect">
            <a:avLst/>
          </a:prstGeom>
          <a:ln>
            <a:noFill/>
          </a:ln>
        </p:spPr>
      </p:pic>
      <p:pic>
        <p:nvPicPr>
          <p:cNvPr id="380" name="" descr=""/>
          <p:cNvPicPr/>
          <p:nvPr/>
        </p:nvPicPr>
        <p:blipFill>
          <a:blip r:embed="rId2"/>
          <a:stretch/>
        </p:blipFill>
        <p:spPr>
          <a:xfrm>
            <a:off x="6408000" y="3097440"/>
            <a:ext cx="4973040" cy="323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203</TotalTime>
  <Application>LibreOffice/6.0.7.3$Linux_X86_64 LibreOffice_project/00m0$Build-3</Application>
  <Words>476</Words>
  <Paragraphs>97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2019-04-13T16:00:27Z</dcterms:created>
  <dc:creator>Elektro Kosmet</dc:creator>
  <dc:description/>
  <dc:language>sr-Latn-RS</dc:language>
  <cp:lastModifiedBy/>
  <dcterms:modified xsi:type="dcterms:W3CDTF">2020-04-12T15:34:58Z</dcterms:modified>
  <cp:revision>26</cp:revision>
  <dc:subject/>
  <dc:title>MEHWO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